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1"/>
  </p:notesMasterIdLst>
  <p:handoutMasterIdLst>
    <p:handoutMasterId r:id="rId22"/>
  </p:handoutMasterIdLst>
  <p:sldIdLst>
    <p:sldId id="256" r:id="rId2"/>
    <p:sldId id="528" r:id="rId3"/>
    <p:sldId id="590" r:id="rId4"/>
    <p:sldId id="572" r:id="rId5"/>
    <p:sldId id="574" r:id="rId6"/>
    <p:sldId id="573" r:id="rId7"/>
    <p:sldId id="578" r:id="rId8"/>
    <p:sldId id="580" r:id="rId9"/>
    <p:sldId id="582" r:id="rId10"/>
    <p:sldId id="583" r:id="rId11"/>
    <p:sldId id="587" r:id="rId12"/>
    <p:sldId id="577" r:id="rId13"/>
    <p:sldId id="549" r:id="rId14"/>
    <p:sldId id="585" r:id="rId15"/>
    <p:sldId id="584" r:id="rId16"/>
    <p:sldId id="588" r:id="rId17"/>
    <p:sldId id="589" r:id="rId18"/>
    <p:sldId id="550" r:id="rId19"/>
    <p:sldId id="591" r:id="rId20"/>
  </p:sldIdLst>
  <p:sldSz cx="9144000" cy="6858000" type="screen4x3"/>
  <p:notesSz cx="6797675" cy="9926638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6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iebo Adena" initials="SA" lastIdx="1" clrIdx="0">
    <p:extLst>
      <p:ext uri="{19B8F6BF-5375-455C-9EA6-DF929625EA0E}">
        <p15:presenceInfo xmlns:p15="http://schemas.microsoft.com/office/powerpoint/2012/main" userId="S-1-5-21-2876031465-2908179426-3413989280-1001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AFDD1"/>
    <a:srgbClr val="F4F6D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1" autoAdjust="0"/>
    <p:restoredTop sz="80165" autoAdjust="0"/>
  </p:normalViewPr>
  <p:slideViewPr>
    <p:cSldViewPr>
      <p:cViewPr varScale="1">
        <p:scale>
          <a:sx n="65" d="100"/>
          <a:sy n="65" d="100"/>
        </p:scale>
        <p:origin x="1882" y="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8" y="34542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>
        <p:scale>
          <a:sx n="60" d="100"/>
          <a:sy n="60" d="100"/>
        </p:scale>
        <p:origin x="-2664" y="210"/>
      </p:cViewPr>
      <p:guideLst>
        <p:guide orient="horz" pos="3126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handoutMaster" Target="handoutMasters/handoutMaster1.xml"/><Relationship Id="rId27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60" cy="496333"/>
          </a:xfrm>
          <a:prstGeom prst="rect">
            <a:avLst/>
          </a:prstGeom>
        </p:spPr>
        <p:txBody>
          <a:bodyPr vert="horz" lIns="91550" tIns="45775" rIns="91550" bIns="45775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50442" y="0"/>
            <a:ext cx="2945660" cy="496333"/>
          </a:xfrm>
          <a:prstGeom prst="rect">
            <a:avLst/>
          </a:prstGeom>
        </p:spPr>
        <p:txBody>
          <a:bodyPr vert="horz" lIns="91550" tIns="45775" rIns="91550" bIns="45775" rtlCol="0"/>
          <a:lstStyle>
            <a:lvl1pPr algn="r">
              <a:defRPr sz="1200"/>
            </a:lvl1pPr>
          </a:lstStyle>
          <a:p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9428582"/>
            <a:ext cx="2945660" cy="496333"/>
          </a:xfrm>
          <a:prstGeom prst="rect">
            <a:avLst/>
          </a:prstGeom>
        </p:spPr>
        <p:txBody>
          <a:bodyPr vert="horz" lIns="91550" tIns="45775" rIns="91550" bIns="45775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50442" y="9428582"/>
            <a:ext cx="2945660" cy="496333"/>
          </a:xfrm>
          <a:prstGeom prst="rect">
            <a:avLst/>
          </a:prstGeom>
        </p:spPr>
        <p:txBody>
          <a:bodyPr vert="horz" lIns="91550" tIns="45775" rIns="91550" bIns="45775" rtlCol="0" anchor="b"/>
          <a:lstStyle>
            <a:lvl1pPr algn="r">
              <a:defRPr sz="1200"/>
            </a:lvl1pPr>
          </a:lstStyle>
          <a:p>
            <a:fld id="{2F89FCEF-4012-43A9-A7D5-48F8BE51CEFC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60" cy="496333"/>
          </a:xfrm>
          <a:prstGeom prst="rect">
            <a:avLst/>
          </a:prstGeom>
        </p:spPr>
        <p:txBody>
          <a:bodyPr vert="horz" lIns="91550" tIns="45775" rIns="91550" bIns="45775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50442" y="0"/>
            <a:ext cx="2945660" cy="496333"/>
          </a:xfrm>
          <a:prstGeom prst="rect">
            <a:avLst/>
          </a:prstGeom>
        </p:spPr>
        <p:txBody>
          <a:bodyPr vert="horz" lIns="91550" tIns="45775" rIns="91550" bIns="45775" rtlCol="0"/>
          <a:lstStyle>
            <a:lvl1pPr algn="r">
              <a:defRPr sz="1200"/>
            </a:lvl1pPr>
          </a:lstStyle>
          <a:p>
            <a:fld id="{BC64A754-9615-4DDA-A211-AAD5EF98EB8B}" type="datetimeFigureOut">
              <a:rPr lang="de-DE" smtClean="0"/>
              <a:pPr/>
              <a:t>29.04.2024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6125"/>
            <a:ext cx="4962525" cy="3721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50" tIns="45775" rIns="91550" bIns="45775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79768" y="4715155"/>
            <a:ext cx="5438140" cy="4466987"/>
          </a:xfrm>
          <a:prstGeom prst="rect">
            <a:avLst/>
          </a:prstGeom>
        </p:spPr>
        <p:txBody>
          <a:bodyPr vert="horz" lIns="91550" tIns="45775" rIns="91550" bIns="45775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9428582"/>
            <a:ext cx="2945660" cy="496333"/>
          </a:xfrm>
          <a:prstGeom prst="rect">
            <a:avLst/>
          </a:prstGeom>
        </p:spPr>
        <p:txBody>
          <a:bodyPr vert="horz" lIns="91550" tIns="45775" rIns="91550" bIns="45775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50442" y="9428582"/>
            <a:ext cx="2945660" cy="496333"/>
          </a:xfrm>
          <a:prstGeom prst="rect">
            <a:avLst/>
          </a:prstGeom>
        </p:spPr>
        <p:txBody>
          <a:bodyPr vert="horz" lIns="91550" tIns="45775" rIns="91550" bIns="45775" rtlCol="0" anchor="b"/>
          <a:lstStyle>
            <a:lvl1pPr algn="r">
              <a:defRPr sz="1200"/>
            </a:lvl1pPr>
          </a:lstStyle>
          <a:p>
            <a:fld id="{340522F8-6225-4A18-8172-87AC02F9FA0C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96334B3-5E9F-43F7-9F7F-EBA2A6C6D1FD}" type="slidenum">
              <a:rPr lang="de-DE" smtClean="0"/>
              <a:pPr/>
              <a:t>1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2723172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50258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9697288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030913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940214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9198529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56559465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8257642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8075523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617025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19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8335048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96334B3-5E9F-43F7-9F7F-EBA2A6C6D1FD}" type="slidenum">
              <a:rPr lang="de-DE" smtClean="0"/>
              <a:pPr/>
              <a:t>2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2723172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2574192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558820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079608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8804854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77500" lnSpcReduction="20000"/>
          </a:bodyPr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070940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2557190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0522F8-6225-4A18-8172-87AC02F9FA0C}" type="slidenum">
              <a:rPr lang="de-DE" smtClean="0"/>
              <a:pPr/>
              <a:t>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651430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D1E1E1-B6D9-4E8B-8C36-4EBC028B7101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C592C-122A-4309-AF13-D9E6C0F3929B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26DAF-734F-40A6-A9D1-DC4B37958336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220C5-F2AD-4BD4-9F6F-6DD78AA9912E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90219F-FB05-44AF-9736-DA82D9950633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6A65A7-4DB6-43CD-B36F-BEEA6D85F39E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1715F-860D-443F-8BD5-A6FD65670158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E2D9B-12EB-4FD1-8406-ED5D2ED1B1A6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16151-4845-4B43-BF4F-1E14B5C8075C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BB6CC-592F-48E8-8EAF-9AC60E048B34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4AE52A-4F48-45FA-9285-327BCAE0E1AB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Prof. Dr. iur. habil. Michaela Wittinger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2A6177-610D-4CE5-B30F-B11ACA01D9DD}" type="datetime1">
              <a:rPr lang="de-DE" smtClean="0"/>
              <a:pPr/>
              <a:t>29.04.2024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/>
              <a:t>Prof. Dr. iur. habil. Michaela Wittinger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0FD7F8-0BE4-4D1A-B2CD-4D3A53040961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el 12"/>
          <p:cNvSpPr>
            <a:spLocks noGrp="1"/>
          </p:cNvSpPr>
          <p:nvPr>
            <p:ph type="ctrTitle"/>
          </p:nvPr>
        </p:nvSpPr>
        <p:spPr>
          <a:xfrm>
            <a:off x="685800" y="1124744"/>
            <a:ext cx="7772400" cy="2880320"/>
          </a:xfrm>
        </p:spPr>
        <p:txBody>
          <a:bodyPr>
            <a:noAutofit/>
          </a:bodyPr>
          <a:lstStyle/>
          <a:p>
            <a:r>
              <a:rPr lang="de-DE" sz="2000" b="1" dirty="0">
                <a:latin typeface="Arial" pitchFamily="34" charset="0"/>
                <a:cs typeface="Arial" pitchFamily="34" charset="0"/>
              </a:rPr>
              <a:t>Steuerliches Fehlverhalten und Auswirkungen auf das Beamtenverhältnis</a:t>
            </a:r>
            <a:br>
              <a:rPr lang="de-DE" sz="2000" b="1" dirty="0">
                <a:latin typeface="Arial" pitchFamily="34" charset="0"/>
                <a:cs typeface="Arial" pitchFamily="34" charset="0"/>
              </a:rPr>
            </a:br>
            <a:br>
              <a:rPr lang="de-DE" sz="3200" b="1" dirty="0">
                <a:latin typeface="Arial" pitchFamily="34" charset="0"/>
                <a:cs typeface="Arial" pitchFamily="34" charset="0"/>
              </a:rPr>
            </a:br>
            <a:r>
              <a:rPr lang="de-DE" sz="1800" b="1" dirty="0">
                <a:latin typeface="Arial" pitchFamily="34" charset="0"/>
                <a:cs typeface="Arial" pitchFamily="34" charset="0"/>
              </a:rPr>
              <a:t>Regierungsdirektor Dr. </a:t>
            </a:r>
            <a:r>
              <a:rPr lang="de-DE" sz="1800" b="1" dirty="0" err="1">
                <a:latin typeface="Arial" pitchFamily="34" charset="0"/>
                <a:cs typeface="Arial" pitchFamily="34" charset="0"/>
              </a:rPr>
              <a:t>Siebo</a:t>
            </a:r>
            <a:r>
              <a:rPr lang="de-DE" sz="1800" b="1" dirty="0">
                <a:latin typeface="Arial" pitchFamily="34" charset="0"/>
                <a:cs typeface="Arial" pitchFamily="34" charset="0"/>
              </a:rPr>
              <a:t> </a:t>
            </a:r>
            <a:r>
              <a:rPr lang="de-DE" sz="1800" b="1" dirty="0" err="1">
                <a:latin typeface="Arial" pitchFamily="34" charset="0"/>
                <a:cs typeface="Arial" pitchFamily="34" charset="0"/>
              </a:rPr>
              <a:t>Adena</a:t>
            </a:r>
            <a:br>
              <a:rPr lang="de-DE" sz="2400" b="1" dirty="0">
                <a:latin typeface="Arial" pitchFamily="34" charset="0"/>
                <a:cs typeface="Arial" pitchFamily="34" charset="0"/>
              </a:rPr>
            </a:br>
            <a:endParaRPr lang="de-DE" sz="24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D1997B-5B0B-4AAD-A697-6A6B42E7E4B2}" type="slidenum">
              <a:rPr lang="de-DE" smtClean="0"/>
              <a:pPr/>
              <a:t>1</a:t>
            </a:fld>
            <a:endParaRPr lang="de-DE" dirty="0"/>
          </a:p>
        </p:txBody>
      </p:sp>
      <p:pic>
        <p:nvPicPr>
          <p:cNvPr id="7" name="Grafik 6">
            <a:extLst>
              <a:ext uri="{FF2B5EF4-FFF2-40B4-BE49-F238E27FC236}">
                <a16:creationId xmlns:a16="http://schemas.microsoft.com/office/drawing/2014/main" id="{CDE593F3-E7A1-4AC3-96D5-E12DECEFB8D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26822" y="3770634"/>
            <a:ext cx="3890356" cy="1371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4481092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10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Steuerhinterziehung innerhalb des Dienstes</a:t>
            </a: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F0FD13F4-B86F-4918-ADE9-EF402E37F8C7}"/>
              </a:ext>
            </a:extLst>
          </p:cNvPr>
          <p:cNvSpPr/>
          <p:nvPr/>
        </p:nvSpPr>
        <p:spPr>
          <a:xfrm>
            <a:off x="419930" y="1260374"/>
            <a:ext cx="8164200" cy="33239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Annahme: die juristische Person des öffentlichen Rechts ist gem. §§ 2, 2b UStG umsatzsteuerpflichtig</a:t>
            </a:r>
          </a:p>
          <a:p>
            <a:pPr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Der Beamte A gibt eine unrichtige Umsatzsteuervoranmeldung oder Umsatzsteuererklärung beim Finanzamt dadurch ab, dass er zu geringe Umsätze oder zu hohe Vorsteuerbeträge erklärt.</a:t>
            </a:r>
          </a:p>
          <a:p>
            <a:pPr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ctr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ctr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846956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11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Steuerhinterziehung innerhalb des Dienstes</a:t>
            </a: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F0FD13F4-B86F-4918-ADE9-EF402E37F8C7}"/>
              </a:ext>
            </a:extLst>
          </p:cNvPr>
          <p:cNvSpPr/>
          <p:nvPr/>
        </p:nvSpPr>
        <p:spPr>
          <a:xfrm>
            <a:off x="419930" y="1260374"/>
            <a:ext cx="8164200" cy="29700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Der Finanzbeamte F legt ein Steuerkonto für einen fiktiven Steuerpflichtigen an und lässt sich auf sein eigenes Konto Steuern in Höhe von 8.000 € erstatten.</a:t>
            </a:r>
          </a:p>
          <a:p>
            <a:pPr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Urteil des Amtsgerichts: Freiheitsstrafe von 11 Monaten, ausgesetzt zur Bewährung</a:t>
            </a:r>
          </a:p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Vgl. OVG Saarland, Beschl. v. 08.07.2011, 6 B 267/11</a:t>
            </a:r>
          </a:p>
          <a:p>
            <a:pPr algn="ctr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283185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8596" y="836713"/>
            <a:ext cx="8258204" cy="1440160"/>
          </a:xfrm>
          <a:noFill/>
        </p:spPr>
        <p:txBody>
          <a:bodyPr>
            <a:noAutofit/>
          </a:bodyPr>
          <a:lstStyle/>
          <a:p>
            <a:pPr>
              <a:buNone/>
            </a:pPr>
            <a:r>
              <a:rPr lang="de-DE" sz="1800" b="1" dirty="0">
                <a:latin typeface="Arial" pitchFamily="34" charset="0"/>
                <a:cs typeface="Arial" pitchFamily="34" charset="0"/>
              </a:rPr>
              <a:t> 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12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Mitteilungspflichten</a:t>
            </a: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F0FD13F4-B86F-4918-ADE9-EF402E37F8C7}"/>
              </a:ext>
            </a:extLst>
          </p:cNvPr>
          <p:cNvSpPr/>
          <p:nvPr/>
        </p:nvSpPr>
        <p:spPr>
          <a:xfrm>
            <a:off x="428596" y="1628800"/>
            <a:ext cx="8164200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de-DE" b="1" dirty="0">
                <a:latin typeface="Arial" pitchFamily="34" charset="0"/>
                <a:cs typeface="Arial" pitchFamily="34" charset="0"/>
              </a:rPr>
              <a:t>§ 115 BBG</a:t>
            </a:r>
          </a:p>
          <a:p>
            <a:pPr marL="285750" indent="-28575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de-DE" b="1" dirty="0">
                <a:latin typeface="Arial" pitchFamily="34" charset="0"/>
                <a:cs typeface="Arial" pitchFamily="34" charset="0"/>
              </a:rPr>
              <a:t>§ 49 BeamtStG</a:t>
            </a:r>
          </a:p>
          <a:p>
            <a:pPr marL="285750" indent="-28575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de-DE" b="1" dirty="0">
                <a:latin typeface="Arial" pitchFamily="34" charset="0"/>
                <a:cs typeface="Arial" pitchFamily="34" charset="0"/>
              </a:rPr>
              <a:t>§ 125c BRRG</a:t>
            </a:r>
          </a:p>
          <a:p>
            <a:pPr marL="285750" indent="-28575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de-DE" b="1" dirty="0">
                <a:latin typeface="Arial" pitchFamily="34" charset="0"/>
                <a:cs typeface="Arial" pitchFamily="34" charset="0"/>
              </a:rPr>
              <a:t>§§ 89 SG, 115 BBG</a:t>
            </a:r>
          </a:p>
          <a:p>
            <a:pPr marL="285750" indent="-28575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de-DE" b="1" dirty="0">
                <a:latin typeface="Arial" pitchFamily="34" charset="0"/>
                <a:cs typeface="Arial" pitchFamily="34" charset="0"/>
              </a:rPr>
              <a:t>§§ 71 DRiG, 49 BeamtStG</a:t>
            </a:r>
          </a:p>
          <a:p>
            <a:pPr marL="285750" indent="-28575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de-DE" b="1" dirty="0">
                <a:latin typeface="Arial" pitchFamily="34" charset="0"/>
                <a:cs typeface="Arial" pitchFamily="34" charset="0"/>
              </a:rPr>
              <a:t>Nr. 15 Anordnung über Mitteilungen in Strafsachen (</a:t>
            </a:r>
            <a:r>
              <a:rPr lang="de-DE" b="1" dirty="0" err="1">
                <a:latin typeface="Arial" pitchFamily="34" charset="0"/>
                <a:cs typeface="Arial" pitchFamily="34" charset="0"/>
              </a:rPr>
              <a:t>MiStra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)</a:t>
            </a:r>
          </a:p>
          <a:p>
            <a:pPr marL="285750" indent="-28575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de-DE" b="1" dirty="0">
                <a:latin typeface="Arial" pitchFamily="34" charset="0"/>
                <a:cs typeface="Arial" pitchFamily="34" charset="0"/>
              </a:rPr>
              <a:t>Nr. 136, 137 Anweisungen für das Straf- und Bußgeldverfahren (</a:t>
            </a:r>
            <a:r>
              <a:rPr lang="de-DE" b="1" dirty="0" err="1">
                <a:latin typeface="Arial" pitchFamily="34" charset="0"/>
                <a:cs typeface="Arial" pitchFamily="34" charset="0"/>
              </a:rPr>
              <a:t>AStBV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)</a:t>
            </a:r>
          </a:p>
          <a:p>
            <a:pPr marL="285750" indent="-28575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de-DE" b="1" dirty="0">
                <a:latin typeface="Arial" pitchFamily="34" charset="0"/>
                <a:cs typeface="Arial" pitchFamily="34" charset="0"/>
              </a:rPr>
              <a:t>BMF-Schreiben vom 12.01.2018, </a:t>
            </a:r>
            <a:r>
              <a:rPr lang="de-DE" b="1" dirty="0" err="1">
                <a:latin typeface="Arial" pitchFamily="34" charset="0"/>
                <a:cs typeface="Arial" pitchFamily="34" charset="0"/>
              </a:rPr>
              <a:t>BStBl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 I 2018, 201</a:t>
            </a:r>
          </a:p>
          <a:p>
            <a:pPr marL="285750" indent="-285750" algn="just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de-DE" b="1" dirty="0">
                <a:latin typeface="Arial" pitchFamily="34" charset="0"/>
                <a:cs typeface="Arial" pitchFamily="34" charset="0"/>
              </a:rPr>
              <a:t>BMF-Schreiben vom 13.01.2023, </a:t>
            </a:r>
            <a:r>
              <a:rPr lang="de-DE" b="1" dirty="0" err="1">
                <a:latin typeface="Arial" pitchFamily="34" charset="0"/>
                <a:cs typeface="Arial" pitchFamily="34" charset="0"/>
              </a:rPr>
              <a:t>BStBl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 I</a:t>
            </a:r>
            <a:r>
              <a:rPr lang="nn-NO" b="1" dirty="0">
                <a:latin typeface="Arial" pitchFamily="34" charset="0"/>
                <a:cs typeface="Arial" pitchFamily="34" charset="0"/>
              </a:rPr>
              <a:t> 2023, 182</a:t>
            </a: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681383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8596" y="836713"/>
            <a:ext cx="8258204" cy="1440160"/>
          </a:xfrm>
          <a:noFill/>
        </p:spPr>
        <p:txBody>
          <a:bodyPr>
            <a:noAutofit/>
          </a:bodyPr>
          <a:lstStyle/>
          <a:p>
            <a:pPr>
              <a:buNone/>
            </a:pPr>
            <a:r>
              <a:rPr lang="de-DE" sz="1800" b="1" dirty="0">
                <a:latin typeface="Arial" pitchFamily="34" charset="0"/>
                <a:cs typeface="Arial" pitchFamily="34" charset="0"/>
              </a:rPr>
              <a:t> 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13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Auswirkungen auf das Beamtenverhältnis</a:t>
            </a: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B74A7962-B1D4-4790-9384-231AC2F86104}"/>
              </a:ext>
            </a:extLst>
          </p:cNvPr>
          <p:cNvSpPr/>
          <p:nvPr/>
        </p:nvSpPr>
        <p:spPr>
          <a:xfrm>
            <a:off x="423525" y="1390438"/>
            <a:ext cx="8164200" cy="28931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Beendigung des Beamtenverhältnisses gem. §§ 41 BBG, 24 BeamtStG bei Verurteilung wegen Steuerhinterziehung zu einer Freiheitsstrafe von mindestens einem Jahr.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In den übrigen Fällen muss der Dienstherr entscheiden, ob ein Disziplinarverfahren eingeleitet wird.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Liegt ein Dienstvergehen vor? Dies setzt eine schuldhafte Verletzung von Dienstpflichten voraus.</a:t>
            </a:r>
          </a:p>
        </p:txBody>
      </p:sp>
    </p:spTree>
    <p:extLst>
      <p:ext uri="{BB962C8B-B14F-4D97-AF65-F5344CB8AC3E}">
        <p14:creationId xmlns:p14="http://schemas.microsoft.com/office/powerpoint/2010/main" val="22862229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14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Auswirkungen auf das Beamtenverhältnis</a:t>
            </a: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B74A7962-B1D4-4790-9384-231AC2F86104}"/>
              </a:ext>
            </a:extLst>
          </p:cNvPr>
          <p:cNvSpPr/>
          <p:nvPr/>
        </p:nvSpPr>
        <p:spPr>
          <a:xfrm>
            <a:off x="423525" y="1390438"/>
            <a:ext cx="8229600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Verletzte Dienstpflicht bei Steuerhinterziehung:</a:t>
            </a: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Wohlverhaltenspflicht gem. §§ 61 Abs. 1 S. 3 BBG, 34 Abs. 1 S. 3 BeamtStG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i="1" dirty="0">
                <a:latin typeface="Arial" pitchFamily="34" charset="0"/>
                <a:cs typeface="Arial" pitchFamily="34" charset="0"/>
              </a:rPr>
              <a:t>„Ihr Verhalten </a:t>
            </a:r>
            <a:r>
              <a:rPr lang="de-DE" b="1" i="1" u="sng" dirty="0">
                <a:latin typeface="Arial" pitchFamily="34" charset="0"/>
                <a:cs typeface="Arial" pitchFamily="34" charset="0"/>
              </a:rPr>
              <a:t>innerhalb</a:t>
            </a:r>
            <a:r>
              <a:rPr lang="de-DE" b="1" i="1" dirty="0">
                <a:latin typeface="Arial" pitchFamily="34" charset="0"/>
                <a:cs typeface="Arial" pitchFamily="34" charset="0"/>
              </a:rPr>
              <a:t> und </a:t>
            </a:r>
            <a:r>
              <a:rPr lang="de-DE" b="1" i="1" u="sng" dirty="0">
                <a:latin typeface="Arial" pitchFamily="34" charset="0"/>
                <a:cs typeface="Arial" pitchFamily="34" charset="0"/>
              </a:rPr>
              <a:t>außerhalb des Dienstes</a:t>
            </a:r>
            <a:r>
              <a:rPr lang="de-DE" b="1" i="1" dirty="0">
                <a:latin typeface="Arial" pitchFamily="34" charset="0"/>
                <a:cs typeface="Arial" pitchFamily="34" charset="0"/>
              </a:rPr>
              <a:t> muss der Achtung und dem Vertrauen gerecht werden, die ihr Beruf erfordert.“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BVerwG, Urt. v. 09.11.1994, 1 D 57/93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964439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8596" y="836713"/>
            <a:ext cx="8258204" cy="1440160"/>
          </a:xfrm>
          <a:noFill/>
        </p:spPr>
        <p:txBody>
          <a:bodyPr>
            <a:noAutofit/>
          </a:bodyPr>
          <a:lstStyle/>
          <a:p>
            <a:pPr>
              <a:buNone/>
            </a:pPr>
            <a:r>
              <a:rPr lang="de-DE" sz="1800" b="1" dirty="0">
                <a:latin typeface="Arial" pitchFamily="34" charset="0"/>
                <a:cs typeface="Arial" pitchFamily="34" charset="0"/>
              </a:rPr>
              <a:t> 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15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Auswirkungen auf das Beamtenverhältnis</a:t>
            </a: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B74A7962-B1D4-4790-9384-231AC2F86104}"/>
              </a:ext>
            </a:extLst>
          </p:cNvPr>
          <p:cNvSpPr/>
          <p:nvPr/>
        </p:nvSpPr>
        <p:spPr>
          <a:xfrm>
            <a:off x="423525" y="1390438"/>
            <a:ext cx="8164200" cy="36779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War die Steuerhinterziehung innerdienstlich oder außerdienstlich?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innerdienstlich:</a:t>
            </a: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allein die zeitliche und örtliche Verbindung zur Dienstausübung genügt nicht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funktionale Beziehung der Pflichtverletzung zum Dienst maßgeblich (materielle Dienstbezogenheit)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„Privates“ steuerliches Fehlverhalten ohne dienstlichen Bezug ist nicht innerdienstlich, sondern außerdienstlich</a:t>
            </a:r>
          </a:p>
        </p:txBody>
      </p:sp>
    </p:spTree>
    <p:extLst>
      <p:ext uri="{BB962C8B-B14F-4D97-AF65-F5344CB8AC3E}">
        <p14:creationId xmlns:p14="http://schemas.microsoft.com/office/powerpoint/2010/main" val="33144282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16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Auswirkungen auf das Beamtenverhältnis</a:t>
            </a: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B74A7962-B1D4-4790-9384-231AC2F86104}"/>
              </a:ext>
            </a:extLst>
          </p:cNvPr>
          <p:cNvSpPr/>
          <p:nvPr/>
        </p:nvSpPr>
        <p:spPr>
          <a:xfrm>
            <a:off x="423525" y="1390438"/>
            <a:ext cx="8164200" cy="418576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§ 5 BDG:</a:t>
            </a: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(1) Disziplinarmaßnahmen gegen Beamte sind:</a:t>
            </a:r>
          </a:p>
          <a:p>
            <a:pPr marL="363538"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1. Verweis (§ 6)</a:t>
            </a:r>
          </a:p>
          <a:p>
            <a:pPr marL="363538"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2. Geldbuße (§ 7)</a:t>
            </a:r>
          </a:p>
          <a:p>
            <a:pPr marL="363538"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3. Kürzung der Dienstbezüge (§ 8)</a:t>
            </a:r>
          </a:p>
          <a:p>
            <a:pPr marL="363538"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4. Zurückstufung (§ 9) und</a:t>
            </a:r>
          </a:p>
          <a:p>
            <a:pPr marL="363538"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5. Entfernung aus dem Beamtenverhältnis (§ 10)</a:t>
            </a:r>
          </a:p>
          <a:p>
            <a:pPr marL="363538"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marL="363538"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Einschränkungen in § 14 Abs. 1 BDG für Verweis, Geldbuße und Kürzung der Dienstbezüge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253837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17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Auswirkungen auf das Beamtenverhältnis</a:t>
            </a: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B74A7962-B1D4-4790-9384-231AC2F86104}"/>
              </a:ext>
            </a:extLst>
          </p:cNvPr>
          <p:cNvSpPr/>
          <p:nvPr/>
        </p:nvSpPr>
        <p:spPr>
          <a:xfrm>
            <a:off x="423525" y="1390438"/>
            <a:ext cx="8164200" cy="276998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Die Steuerhinterziehung ist ein schweres Wirtschaftsdelikt.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Für Steuerhinterziehungen gibt es keine Regelrechtsprechung hinsichtlich der zu verhängenden Disziplinarmaßnahme.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Diese richtet sich vielmehr nach den Umständen des Einzelfalles.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BVerwG, Urt. v. 06.06.2000, 1 D 66/98</a:t>
            </a:r>
          </a:p>
        </p:txBody>
      </p:sp>
    </p:spTree>
    <p:extLst>
      <p:ext uri="{BB962C8B-B14F-4D97-AF65-F5344CB8AC3E}">
        <p14:creationId xmlns:p14="http://schemas.microsoft.com/office/powerpoint/2010/main" val="14182583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8596" y="836712"/>
            <a:ext cx="8258204" cy="4983179"/>
          </a:xfrm>
          <a:noFill/>
        </p:spPr>
        <p:txBody>
          <a:bodyPr>
            <a:noAutofit/>
          </a:bodyPr>
          <a:lstStyle/>
          <a:p>
            <a:pPr>
              <a:buNone/>
            </a:pPr>
            <a:r>
              <a:rPr lang="de-DE" sz="1800" b="1" dirty="0">
                <a:latin typeface="Arial" pitchFamily="34" charset="0"/>
                <a:cs typeface="Arial" pitchFamily="34" charset="0"/>
              </a:rPr>
              <a:t> 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18</a:t>
            </a:fld>
            <a:endParaRPr lang="de-DE"/>
          </a:p>
        </p:txBody>
      </p:sp>
      <p:sp>
        <p:nvSpPr>
          <p:cNvPr id="7" name="Rechteck 6"/>
          <p:cNvSpPr/>
          <p:nvPr/>
        </p:nvSpPr>
        <p:spPr>
          <a:xfrm>
            <a:off x="467544" y="1082146"/>
            <a:ext cx="81642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de-DE" b="1" dirty="0">
              <a:latin typeface="Arial" pitchFamily="34" charset="0"/>
              <a:cs typeface="Arial" pitchFamily="34" charset="0"/>
            </a:endParaRPr>
          </a:p>
          <a:p>
            <a:endParaRPr lang="de-DE" b="1" dirty="0">
              <a:latin typeface="Arial" pitchFamily="34" charset="0"/>
              <a:cs typeface="Arial" pitchFamily="34" charset="0"/>
            </a:endParaRPr>
          </a:p>
          <a:p>
            <a:endParaRPr lang="de-DE" b="1" dirty="0">
              <a:latin typeface="Arial" pitchFamily="34" charset="0"/>
              <a:cs typeface="Arial" pitchFamily="34" charset="0"/>
            </a:endParaRPr>
          </a:p>
          <a:p>
            <a:endParaRPr lang="de-DE" b="1" dirty="0">
              <a:latin typeface="Arial" pitchFamily="34" charset="0"/>
              <a:cs typeface="Arial" pitchFamily="34" charset="0"/>
            </a:endParaRPr>
          </a:p>
          <a:p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57200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Auswirkungen auf das Beamtenverhältnis</a:t>
            </a:r>
          </a:p>
        </p:txBody>
      </p:sp>
      <p:sp>
        <p:nvSpPr>
          <p:cNvPr id="8" name="Freihandform 12">
            <a:extLst>
              <a:ext uri="{FF2B5EF4-FFF2-40B4-BE49-F238E27FC236}">
                <a16:creationId xmlns:a16="http://schemas.microsoft.com/office/drawing/2014/main" id="{6741AD7F-E4D3-4672-82E6-6F3D4DBD1D8A}"/>
              </a:ext>
            </a:extLst>
          </p:cNvPr>
          <p:cNvSpPr/>
          <p:nvPr/>
        </p:nvSpPr>
        <p:spPr>
          <a:xfrm>
            <a:off x="663389" y="1484679"/>
            <a:ext cx="7817222" cy="1821575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noFill/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Eine Fernmeldeobersekretärin begeht eine Steuerhinterziehung dadurch, dass sie über 11 1/2 Jahre zu Unrecht Kindergeld doppelt bezieht. Steuerschaden 20.000 €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kern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Zurückstufung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VG Stuttgart, Urt. v. 10.08.2011, DB 23 K 1060/11</a:t>
            </a:r>
            <a:endParaRPr lang="de-DE" b="1" kern="1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Freihandform 12">
            <a:extLst>
              <a:ext uri="{FF2B5EF4-FFF2-40B4-BE49-F238E27FC236}">
                <a16:creationId xmlns:a16="http://schemas.microsoft.com/office/drawing/2014/main" id="{F692E74E-A23D-4E64-A9C0-4AD2CB3ED513}"/>
              </a:ext>
            </a:extLst>
          </p:cNvPr>
          <p:cNvSpPr/>
          <p:nvPr/>
        </p:nvSpPr>
        <p:spPr>
          <a:xfrm>
            <a:off x="663389" y="3576864"/>
            <a:ext cx="7817222" cy="1821575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noFill/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„Private“ Steuerhinterziehung eines Finanzamtsvorstehers in fünfstelliger Höhe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Entfernung aus dem Beamtenverhältnis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BVerwG, Beschl. v. 27.12.2017, 2 B 18/17</a:t>
            </a:r>
          </a:p>
        </p:txBody>
      </p:sp>
    </p:spTree>
    <p:extLst>
      <p:ext uri="{BB962C8B-B14F-4D97-AF65-F5344CB8AC3E}">
        <p14:creationId xmlns:p14="http://schemas.microsoft.com/office/powerpoint/2010/main" val="4173236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8596" y="836712"/>
            <a:ext cx="8258204" cy="4983179"/>
          </a:xfrm>
          <a:noFill/>
        </p:spPr>
        <p:txBody>
          <a:bodyPr>
            <a:noAutofit/>
          </a:bodyPr>
          <a:lstStyle/>
          <a:p>
            <a:pPr>
              <a:buNone/>
            </a:pPr>
            <a:r>
              <a:rPr lang="de-DE" sz="1800" b="1" dirty="0">
                <a:latin typeface="Arial" pitchFamily="34" charset="0"/>
                <a:cs typeface="Arial" pitchFamily="34" charset="0"/>
              </a:rPr>
              <a:t> 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19</a:t>
            </a:fld>
            <a:endParaRPr lang="de-DE"/>
          </a:p>
        </p:txBody>
      </p:sp>
      <p:sp>
        <p:nvSpPr>
          <p:cNvPr id="7" name="Rechteck 6"/>
          <p:cNvSpPr/>
          <p:nvPr/>
        </p:nvSpPr>
        <p:spPr>
          <a:xfrm>
            <a:off x="467544" y="1082146"/>
            <a:ext cx="81642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de-DE" b="1" dirty="0">
              <a:latin typeface="Arial" pitchFamily="34" charset="0"/>
              <a:cs typeface="Arial" pitchFamily="34" charset="0"/>
            </a:endParaRPr>
          </a:p>
          <a:p>
            <a:endParaRPr lang="de-DE" b="1" dirty="0">
              <a:latin typeface="Arial" pitchFamily="34" charset="0"/>
              <a:cs typeface="Arial" pitchFamily="34" charset="0"/>
            </a:endParaRPr>
          </a:p>
          <a:p>
            <a:endParaRPr lang="de-DE" b="1" dirty="0">
              <a:latin typeface="Arial" pitchFamily="34" charset="0"/>
              <a:cs typeface="Arial" pitchFamily="34" charset="0"/>
            </a:endParaRPr>
          </a:p>
          <a:p>
            <a:endParaRPr lang="de-DE" b="1" dirty="0">
              <a:latin typeface="Arial" pitchFamily="34" charset="0"/>
              <a:cs typeface="Arial" pitchFamily="34" charset="0"/>
            </a:endParaRPr>
          </a:p>
          <a:p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57200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Auswirkungen auf das Beamtenverhältnis</a:t>
            </a:r>
          </a:p>
        </p:txBody>
      </p:sp>
      <p:sp>
        <p:nvSpPr>
          <p:cNvPr id="12" name="Freihandform 12">
            <a:extLst>
              <a:ext uri="{FF2B5EF4-FFF2-40B4-BE49-F238E27FC236}">
                <a16:creationId xmlns:a16="http://schemas.microsoft.com/office/drawing/2014/main" id="{F1094300-E407-4D53-AF06-7B16CD61AC38}"/>
              </a:ext>
            </a:extLst>
          </p:cNvPr>
          <p:cNvSpPr/>
          <p:nvPr/>
        </p:nvSpPr>
        <p:spPr>
          <a:xfrm>
            <a:off x="664845" y="3555534"/>
            <a:ext cx="7817222" cy="1821575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noFill/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„Private“ Steuerhinterziehung eines Beamten in siebenstelliger Höhe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Entfernung aus dem Beamtenverhältnis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BVerwG, Urt. v. 28.07.2011, 2 C 16/10</a:t>
            </a:r>
            <a:endParaRPr lang="de-DE" b="1" kern="12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Freihandform 12">
            <a:extLst>
              <a:ext uri="{FF2B5EF4-FFF2-40B4-BE49-F238E27FC236}">
                <a16:creationId xmlns:a16="http://schemas.microsoft.com/office/drawing/2014/main" id="{3F0B5BE4-54A9-405E-A312-AFCBEF8977F2}"/>
              </a:ext>
            </a:extLst>
          </p:cNvPr>
          <p:cNvSpPr/>
          <p:nvPr/>
        </p:nvSpPr>
        <p:spPr>
          <a:xfrm>
            <a:off x="663389" y="1480891"/>
            <a:ext cx="7817222" cy="1821575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noFill/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„Private“ Steuerhinterziehung eines Beamten in sechsstelliger Höhe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Zurückstufung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BVerwG, Urt. v. 04.09.1991, 1 D 35/90</a:t>
            </a:r>
          </a:p>
        </p:txBody>
      </p:sp>
    </p:spTree>
    <p:extLst>
      <p:ext uri="{BB962C8B-B14F-4D97-AF65-F5344CB8AC3E}">
        <p14:creationId xmlns:p14="http://schemas.microsoft.com/office/powerpoint/2010/main" val="23662200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Untertitel 13"/>
          <p:cNvSpPr>
            <a:spLocks noGrp="1"/>
          </p:cNvSpPr>
          <p:nvPr>
            <p:ph type="subTitle" idx="1"/>
          </p:nvPr>
        </p:nvSpPr>
        <p:spPr>
          <a:xfrm>
            <a:off x="585308" y="1124744"/>
            <a:ext cx="7872892" cy="4968552"/>
          </a:xfrm>
        </p:spPr>
        <p:txBody>
          <a:bodyPr>
            <a:normAutofit/>
          </a:bodyPr>
          <a:lstStyle/>
          <a:p>
            <a:pPr marL="457200" indent="-457200" algn="l">
              <a:lnSpc>
                <a:spcPct val="150000"/>
              </a:lnSpc>
              <a:buAutoNum type="arabicPeriod"/>
            </a:pPr>
            <a:r>
              <a:rPr lang="de-DE" sz="1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Steuerliches Fehlverhalten</a:t>
            </a:r>
          </a:p>
          <a:p>
            <a:pPr marL="457200" indent="-457200" algn="l">
              <a:lnSpc>
                <a:spcPct val="150000"/>
              </a:lnSpc>
              <a:buAutoNum type="arabicPeriod"/>
            </a:pPr>
            <a:r>
              <a:rPr lang="de-DE" sz="1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Steuerhinterziehung</a:t>
            </a:r>
          </a:p>
          <a:p>
            <a:pPr marL="457200" indent="-457200" algn="l">
              <a:lnSpc>
                <a:spcPct val="150000"/>
              </a:lnSpc>
              <a:buAutoNum type="arabicPeriod"/>
            </a:pPr>
            <a:r>
              <a:rPr lang="de-DE" sz="1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Steuerhinterziehung außerhalb des Dienstes</a:t>
            </a:r>
          </a:p>
          <a:p>
            <a:pPr marL="457200" indent="-457200" algn="l">
              <a:lnSpc>
                <a:spcPct val="150000"/>
              </a:lnSpc>
              <a:buAutoNum type="arabicPeriod"/>
            </a:pPr>
            <a:r>
              <a:rPr lang="de-DE" sz="1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Steuerhinterziehung innerhalb des Dienstes</a:t>
            </a:r>
          </a:p>
          <a:p>
            <a:pPr marL="457200" indent="-457200" algn="l">
              <a:lnSpc>
                <a:spcPct val="150000"/>
              </a:lnSpc>
              <a:buAutoNum type="arabicPeriod"/>
            </a:pPr>
            <a:r>
              <a:rPr lang="de-DE" sz="1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Mitteilungspflichten</a:t>
            </a:r>
          </a:p>
          <a:p>
            <a:pPr marL="457200" indent="-457200" algn="l">
              <a:lnSpc>
                <a:spcPct val="150000"/>
              </a:lnSpc>
              <a:buAutoNum type="arabicPeriod"/>
            </a:pPr>
            <a:r>
              <a:rPr lang="de-DE" sz="1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Auswirkungen auf das Beamtenverhältnis</a:t>
            </a:r>
          </a:p>
          <a:p>
            <a:pPr algn="l">
              <a:lnSpc>
                <a:spcPct val="150000"/>
              </a:lnSpc>
            </a:pPr>
            <a:endParaRPr lang="de-DE" sz="18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" name="Foliennummernplatzhalt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D1997B-5B0B-4AAD-A697-6A6B42E7E4B2}" type="slidenum">
              <a:rPr lang="de-DE" smtClean="0"/>
              <a:pPr/>
              <a:t>2</a:t>
            </a:fld>
            <a:endParaRPr lang="de-DE"/>
          </a:p>
        </p:txBody>
      </p:sp>
      <p:sp>
        <p:nvSpPr>
          <p:cNvPr id="5" name="Titel 1">
            <a:extLst>
              <a:ext uri="{FF2B5EF4-FFF2-40B4-BE49-F238E27FC236}">
                <a16:creationId xmlns:a16="http://schemas.microsoft.com/office/drawing/2014/main" id="{89F4F656-6A6E-4785-B433-74F553C5BEF8}"/>
              </a:ext>
            </a:extLst>
          </p:cNvPr>
          <p:cNvSpPr txBox="1">
            <a:spLocks/>
          </p:cNvSpPr>
          <p:nvPr/>
        </p:nvSpPr>
        <p:spPr>
          <a:xfrm>
            <a:off x="457200" y="136525"/>
            <a:ext cx="8229600" cy="114300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Inhalt</a:t>
            </a:r>
          </a:p>
        </p:txBody>
      </p:sp>
    </p:spTree>
    <p:extLst>
      <p:ext uri="{BB962C8B-B14F-4D97-AF65-F5344CB8AC3E}">
        <p14:creationId xmlns:p14="http://schemas.microsoft.com/office/powerpoint/2010/main" val="4074043359"/>
      </p:ext>
    </p:extLst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8596" y="836713"/>
            <a:ext cx="8258204" cy="1440160"/>
          </a:xfrm>
          <a:noFill/>
        </p:spPr>
        <p:txBody>
          <a:bodyPr>
            <a:noAutofit/>
          </a:bodyPr>
          <a:lstStyle/>
          <a:p>
            <a:pPr>
              <a:buNone/>
            </a:pPr>
            <a:r>
              <a:rPr lang="de-DE" sz="1800" b="1" dirty="0">
                <a:latin typeface="Arial" pitchFamily="34" charset="0"/>
                <a:cs typeface="Arial" pitchFamily="34" charset="0"/>
              </a:rPr>
              <a:t> 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3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Steuerliches Fehlverhalten</a:t>
            </a:r>
          </a:p>
        </p:txBody>
      </p:sp>
      <p:sp>
        <p:nvSpPr>
          <p:cNvPr id="6" name="Freihandform 12">
            <a:extLst>
              <a:ext uri="{FF2B5EF4-FFF2-40B4-BE49-F238E27FC236}">
                <a16:creationId xmlns:a16="http://schemas.microsoft.com/office/drawing/2014/main" id="{B43FEF51-CB10-418E-A481-2B4C42A2CD23}"/>
              </a:ext>
            </a:extLst>
          </p:cNvPr>
          <p:cNvSpPr/>
          <p:nvPr/>
        </p:nvSpPr>
        <p:spPr>
          <a:xfrm>
            <a:off x="1277399" y="1844824"/>
            <a:ext cx="2764060" cy="1963712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Steuerhinterziehung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 370 AO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(Straftat)</a:t>
            </a:r>
          </a:p>
        </p:txBody>
      </p:sp>
      <p:sp>
        <p:nvSpPr>
          <p:cNvPr id="7" name="Freihandform 12">
            <a:extLst>
              <a:ext uri="{FF2B5EF4-FFF2-40B4-BE49-F238E27FC236}">
                <a16:creationId xmlns:a16="http://schemas.microsoft.com/office/drawing/2014/main" id="{9CC49AE4-56C6-4703-915F-A4AC7AE5076C}"/>
              </a:ext>
            </a:extLst>
          </p:cNvPr>
          <p:cNvSpPr/>
          <p:nvPr/>
        </p:nvSpPr>
        <p:spPr>
          <a:xfrm>
            <a:off x="4982099" y="1844824"/>
            <a:ext cx="2764061" cy="1963712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Leichtfertige Steuerverkürzung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 378 AO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(Ordnungswidrigkeit)</a:t>
            </a:r>
          </a:p>
        </p:txBody>
      </p:sp>
    </p:spTree>
    <p:extLst>
      <p:ext uri="{BB962C8B-B14F-4D97-AF65-F5344CB8AC3E}">
        <p14:creationId xmlns:p14="http://schemas.microsoft.com/office/powerpoint/2010/main" val="34989166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8596" y="836713"/>
            <a:ext cx="8258204" cy="1440160"/>
          </a:xfrm>
          <a:noFill/>
        </p:spPr>
        <p:txBody>
          <a:bodyPr>
            <a:noAutofit/>
          </a:bodyPr>
          <a:lstStyle/>
          <a:p>
            <a:pPr>
              <a:buNone/>
            </a:pPr>
            <a:r>
              <a:rPr lang="de-DE" sz="1800" b="1" dirty="0">
                <a:latin typeface="Arial" pitchFamily="34" charset="0"/>
                <a:cs typeface="Arial" pitchFamily="34" charset="0"/>
              </a:rPr>
              <a:t> 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4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Steuerhinterziehung</a:t>
            </a: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F0FD13F4-B86F-4918-ADE9-EF402E37F8C7}"/>
              </a:ext>
            </a:extLst>
          </p:cNvPr>
          <p:cNvSpPr/>
          <p:nvPr/>
        </p:nvSpPr>
        <p:spPr>
          <a:xfrm>
            <a:off x="419930" y="1260374"/>
            <a:ext cx="8164200" cy="33239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§ 370 AO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(1) Mit Freiheitsstrafe bis zu fünf Jahren oder mit Geldstrafe wird bestraft, wer</a:t>
            </a:r>
          </a:p>
          <a:p>
            <a:pPr marL="342900" indent="-342900" algn="just">
              <a:spcAft>
                <a:spcPts val="600"/>
              </a:spcAft>
              <a:buFont typeface="+mj-lt"/>
              <a:buAutoNum type="arabicPeriod"/>
            </a:pPr>
            <a:r>
              <a:rPr lang="de-DE" b="1" dirty="0">
                <a:latin typeface="Arial" pitchFamily="34" charset="0"/>
                <a:cs typeface="Arial" pitchFamily="34" charset="0"/>
              </a:rPr>
              <a:t>den Finanzbehörden oder anderen Behörden über steuerlich erhebliche Tatsachen unrichtige oder unvollständige Angaben macht,</a:t>
            </a: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2. …</a:t>
            </a: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und dadurch Steuern verkürzt oder für sich oder einen anderen nicht gerechtfertigte Steuervorteile erlangt.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Freihandform 12">
            <a:extLst>
              <a:ext uri="{FF2B5EF4-FFF2-40B4-BE49-F238E27FC236}">
                <a16:creationId xmlns:a16="http://schemas.microsoft.com/office/drawing/2014/main" id="{27A21913-CBB7-412A-BE53-867EB76110B7}"/>
              </a:ext>
            </a:extLst>
          </p:cNvPr>
          <p:cNvSpPr/>
          <p:nvPr/>
        </p:nvSpPr>
        <p:spPr>
          <a:xfrm>
            <a:off x="1060025" y="5175877"/>
            <a:ext cx="7023949" cy="530564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§§ 369 Abs. 2 AO, 15 StGB: Vorsatz ist erforderlich</a:t>
            </a:r>
          </a:p>
        </p:txBody>
      </p:sp>
    </p:spTree>
    <p:extLst>
      <p:ext uri="{BB962C8B-B14F-4D97-AF65-F5344CB8AC3E}">
        <p14:creationId xmlns:p14="http://schemas.microsoft.com/office/powerpoint/2010/main" val="6325235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8596" y="836713"/>
            <a:ext cx="8258204" cy="1440160"/>
          </a:xfrm>
          <a:noFill/>
        </p:spPr>
        <p:txBody>
          <a:bodyPr>
            <a:noAutofit/>
          </a:bodyPr>
          <a:lstStyle/>
          <a:p>
            <a:pPr>
              <a:buNone/>
            </a:pPr>
            <a:r>
              <a:rPr lang="de-DE" sz="1800" b="1" dirty="0">
                <a:latin typeface="Arial" pitchFamily="34" charset="0"/>
                <a:cs typeface="Arial" pitchFamily="34" charset="0"/>
              </a:rPr>
              <a:t> 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5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Steuerhinterziehung</a:t>
            </a: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F0FD13F4-B86F-4918-ADE9-EF402E37F8C7}"/>
              </a:ext>
            </a:extLst>
          </p:cNvPr>
          <p:cNvSpPr/>
          <p:nvPr/>
        </p:nvSpPr>
        <p:spPr>
          <a:xfrm>
            <a:off x="419930" y="1260374"/>
            <a:ext cx="8164200" cy="22621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§ 370 AO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(3) In besonders schweren Fällen ist die Strafe Freiheitsstrafe von sechs Monaten bis zu zehn Jahren. Ein besonders schwerer Fall liegt in der Regel vor, wenn der Täter</a:t>
            </a:r>
          </a:p>
          <a:p>
            <a:pPr marL="342900" indent="-342900" algn="just">
              <a:spcAft>
                <a:spcPts val="600"/>
              </a:spcAft>
              <a:buFont typeface="+mj-lt"/>
              <a:buAutoNum type="arabicPeriod"/>
            </a:pPr>
            <a:r>
              <a:rPr lang="de-DE" b="1" dirty="0">
                <a:latin typeface="Arial" pitchFamily="34" charset="0"/>
                <a:cs typeface="Arial" pitchFamily="34" charset="0"/>
              </a:rPr>
              <a:t>in großem Ausmaß Steuern verkürzt oder nicht gerechtfertigte Steuervorteile erlangt,</a:t>
            </a:r>
          </a:p>
        </p:txBody>
      </p:sp>
      <p:sp>
        <p:nvSpPr>
          <p:cNvPr id="6" name="Freihandform 12">
            <a:extLst>
              <a:ext uri="{FF2B5EF4-FFF2-40B4-BE49-F238E27FC236}">
                <a16:creationId xmlns:a16="http://schemas.microsoft.com/office/drawing/2014/main" id="{BE9FFC83-9C67-4708-B096-BF86D27BABBB}"/>
              </a:ext>
            </a:extLst>
          </p:cNvPr>
          <p:cNvSpPr/>
          <p:nvPr/>
        </p:nvSpPr>
        <p:spPr>
          <a:xfrm>
            <a:off x="442899" y="4437112"/>
            <a:ext cx="8141232" cy="673579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Ab 50.000 Euro Steuern pro Steuerart und Jahr gegeben </a:t>
            </a:r>
          </a:p>
        </p:txBody>
      </p:sp>
      <p:sp>
        <p:nvSpPr>
          <p:cNvPr id="8" name="Pfeil: nach oben 7">
            <a:extLst>
              <a:ext uri="{FF2B5EF4-FFF2-40B4-BE49-F238E27FC236}">
                <a16:creationId xmlns:a16="http://schemas.microsoft.com/office/drawing/2014/main" id="{B0933C05-B77E-4A5B-8381-4A94FDFA83AB}"/>
              </a:ext>
            </a:extLst>
          </p:cNvPr>
          <p:cNvSpPr/>
          <p:nvPr/>
        </p:nvSpPr>
        <p:spPr>
          <a:xfrm>
            <a:off x="823353" y="3586852"/>
            <a:ext cx="344086" cy="706244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1" name="Freihandform 12">
            <a:extLst>
              <a:ext uri="{FF2B5EF4-FFF2-40B4-BE49-F238E27FC236}">
                <a16:creationId xmlns:a16="http://schemas.microsoft.com/office/drawing/2014/main" id="{8AE62CC1-3A82-4581-ACCB-81F59575BC62}"/>
              </a:ext>
            </a:extLst>
          </p:cNvPr>
          <p:cNvSpPr/>
          <p:nvPr/>
        </p:nvSpPr>
        <p:spPr>
          <a:xfrm>
            <a:off x="442898" y="5281316"/>
            <a:ext cx="8141232" cy="1075034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Ab einem Hinterziehungsbetrag von 1.000.000 Euro kommt eine aussetzungsfähige Freiheitsstrafe nur bei besonders gewichtigen Milderungsgründen in Betracht (BGH, Urt. v. 02.12.2008, 1 </a:t>
            </a:r>
            <a:r>
              <a:rPr lang="de-DE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</a:t>
            </a: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416/08)</a:t>
            </a:r>
          </a:p>
        </p:txBody>
      </p:sp>
    </p:spTree>
    <p:extLst>
      <p:ext uri="{BB962C8B-B14F-4D97-AF65-F5344CB8AC3E}">
        <p14:creationId xmlns:p14="http://schemas.microsoft.com/office/powerpoint/2010/main" val="38397157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6" grpId="0" animBg="1"/>
      <p:bldP spid="8" grpId="0" animBg="1"/>
      <p:bldP spid="11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6</a:t>
            </a:fld>
            <a:endParaRPr lang="de-DE" dirty="0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Steuerhinterziehung</a:t>
            </a: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F0FD13F4-B86F-4918-ADE9-EF402E37F8C7}"/>
              </a:ext>
            </a:extLst>
          </p:cNvPr>
          <p:cNvSpPr/>
          <p:nvPr/>
        </p:nvSpPr>
        <p:spPr>
          <a:xfrm>
            <a:off x="419930" y="1260374"/>
            <a:ext cx="8164200" cy="33239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Abgrenzung zur leichtfertigen Steuerverkürzung</a:t>
            </a:r>
          </a:p>
          <a:p>
            <a:pPr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ctr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§ 378 AO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(1) </a:t>
            </a:r>
            <a:r>
              <a:rPr lang="de-DE" b="1" u="sng" dirty="0">
                <a:latin typeface="Arial" pitchFamily="34" charset="0"/>
                <a:cs typeface="Arial" pitchFamily="34" charset="0"/>
              </a:rPr>
              <a:t>Ordnungswidrig handelt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, wer als Steuerpflichtiger oder bei Wahrnehmung der Angelegenheiten eines Steuerpflichtigen eine der in   § 370 Abs. 1 bezeichneten Taten </a:t>
            </a:r>
            <a:r>
              <a:rPr lang="de-DE" b="1" u="sng" dirty="0">
                <a:latin typeface="Arial" pitchFamily="34" charset="0"/>
                <a:cs typeface="Arial" pitchFamily="34" charset="0"/>
              </a:rPr>
              <a:t>leichtfertig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 begeht. </a:t>
            </a: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(2) Die Ordnungswidrigkeit kann mit einer Geldbuße bis zu fünfzigtausend Euro geahndet werden.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Freihandform 12">
            <a:extLst>
              <a:ext uri="{FF2B5EF4-FFF2-40B4-BE49-F238E27FC236}">
                <a16:creationId xmlns:a16="http://schemas.microsoft.com/office/drawing/2014/main" id="{2BBF450C-9217-439C-BFB3-9E40897DBAA6}"/>
              </a:ext>
            </a:extLst>
          </p:cNvPr>
          <p:cNvSpPr/>
          <p:nvPr/>
        </p:nvSpPr>
        <p:spPr>
          <a:xfrm>
            <a:off x="943804" y="5056683"/>
            <a:ext cx="7256391" cy="746165"/>
          </a:xfrm>
          <a:custGeom>
            <a:avLst/>
            <a:gdLst>
              <a:gd name="connsiteX0" fmla="*/ 0 w 2193734"/>
              <a:gd name="connsiteY0" fmla="*/ 123196 h 739162"/>
              <a:gd name="connsiteX1" fmla="*/ 36083 w 2193734"/>
              <a:gd name="connsiteY1" fmla="*/ 36083 h 739162"/>
              <a:gd name="connsiteX2" fmla="*/ 123196 w 2193734"/>
              <a:gd name="connsiteY2" fmla="*/ 0 h 739162"/>
              <a:gd name="connsiteX3" fmla="*/ 2070538 w 2193734"/>
              <a:gd name="connsiteY3" fmla="*/ 0 h 739162"/>
              <a:gd name="connsiteX4" fmla="*/ 2157651 w 2193734"/>
              <a:gd name="connsiteY4" fmla="*/ 36083 h 739162"/>
              <a:gd name="connsiteX5" fmla="*/ 2193734 w 2193734"/>
              <a:gd name="connsiteY5" fmla="*/ 123196 h 739162"/>
              <a:gd name="connsiteX6" fmla="*/ 2193734 w 2193734"/>
              <a:gd name="connsiteY6" fmla="*/ 615966 h 739162"/>
              <a:gd name="connsiteX7" fmla="*/ 2157651 w 2193734"/>
              <a:gd name="connsiteY7" fmla="*/ 703079 h 739162"/>
              <a:gd name="connsiteX8" fmla="*/ 2070538 w 2193734"/>
              <a:gd name="connsiteY8" fmla="*/ 739162 h 739162"/>
              <a:gd name="connsiteX9" fmla="*/ 123196 w 2193734"/>
              <a:gd name="connsiteY9" fmla="*/ 739162 h 739162"/>
              <a:gd name="connsiteX10" fmla="*/ 36083 w 2193734"/>
              <a:gd name="connsiteY10" fmla="*/ 703079 h 739162"/>
              <a:gd name="connsiteX11" fmla="*/ 0 w 2193734"/>
              <a:gd name="connsiteY11" fmla="*/ 615966 h 739162"/>
              <a:gd name="connsiteX12" fmla="*/ 0 w 2193734"/>
              <a:gd name="connsiteY12" fmla="*/ 123196 h 7391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193734" h="739162">
                <a:moveTo>
                  <a:pt x="0" y="123196"/>
                </a:moveTo>
                <a:cubicBezTo>
                  <a:pt x="0" y="90522"/>
                  <a:pt x="12980" y="59187"/>
                  <a:pt x="36083" y="36083"/>
                </a:cubicBezTo>
                <a:cubicBezTo>
                  <a:pt x="59187" y="12979"/>
                  <a:pt x="90522" y="0"/>
                  <a:pt x="123196" y="0"/>
                </a:cubicBezTo>
                <a:lnTo>
                  <a:pt x="2070538" y="0"/>
                </a:lnTo>
                <a:cubicBezTo>
                  <a:pt x="2103212" y="0"/>
                  <a:pt x="2134547" y="12980"/>
                  <a:pt x="2157651" y="36083"/>
                </a:cubicBezTo>
                <a:cubicBezTo>
                  <a:pt x="2180755" y="59187"/>
                  <a:pt x="2193734" y="90522"/>
                  <a:pt x="2193734" y="123196"/>
                </a:cubicBezTo>
                <a:lnTo>
                  <a:pt x="2193734" y="615966"/>
                </a:lnTo>
                <a:cubicBezTo>
                  <a:pt x="2193734" y="648640"/>
                  <a:pt x="2180754" y="679975"/>
                  <a:pt x="2157651" y="703079"/>
                </a:cubicBezTo>
                <a:cubicBezTo>
                  <a:pt x="2134547" y="726183"/>
                  <a:pt x="2103212" y="739162"/>
                  <a:pt x="2070538" y="739162"/>
                </a:cubicBezTo>
                <a:lnTo>
                  <a:pt x="123196" y="739162"/>
                </a:lnTo>
                <a:cubicBezTo>
                  <a:pt x="90522" y="739162"/>
                  <a:pt x="59187" y="726182"/>
                  <a:pt x="36083" y="703079"/>
                </a:cubicBezTo>
                <a:cubicBezTo>
                  <a:pt x="12979" y="679975"/>
                  <a:pt x="0" y="648640"/>
                  <a:pt x="0" y="615966"/>
                </a:cubicBezTo>
                <a:lnTo>
                  <a:pt x="0" y="123196"/>
                </a:lnTo>
                <a:close/>
              </a:path>
            </a:pathLst>
          </a:cu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3233" tIns="64658" rIns="93233" bIns="64658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de-DE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Leichtfertigkeit (erhöhter Grad an Fahrlässigkeit) erforderlich</a:t>
            </a:r>
          </a:p>
        </p:txBody>
      </p:sp>
    </p:spTree>
    <p:extLst>
      <p:ext uri="{BB962C8B-B14F-4D97-AF65-F5344CB8AC3E}">
        <p14:creationId xmlns:p14="http://schemas.microsoft.com/office/powerpoint/2010/main" val="27853522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7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Steuerhinterziehung außerhalb des Dienstes</a:t>
            </a:r>
          </a:p>
        </p:txBody>
      </p:sp>
      <p:sp>
        <p:nvSpPr>
          <p:cNvPr id="6" name="Rechteck 5">
            <a:extLst>
              <a:ext uri="{FF2B5EF4-FFF2-40B4-BE49-F238E27FC236}">
                <a16:creationId xmlns:a16="http://schemas.microsoft.com/office/drawing/2014/main" id="{A54A518C-2133-4263-BACE-1F8DDCBF226B}"/>
              </a:ext>
            </a:extLst>
          </p:cNvPr>
          <p:cNvSpPr/>
          <p:nvPr/>
        </p:nvSpPr>
        <p:spPr>
          <a:xfrm>
            <a:off x="559870" y="1872713"/>
            <a:ext cx="8164200" cy="29700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Der Beamte A kauft im Jahr 2022 einen Kommentar zum BBG für           200 Euro. Er setzt die Kosten in der Einkommensteuererklärung für das Jahr 2023 als Werbungskosten (§ 9 Abs. 1 S. 3 Nr. 6 EStG) an und hinterzieht hierdurch Steuern </a:t>
            </a:r>
            <a:r>
              <a:rPr lang="de-DE" b="1" dirty="0" err="1">
                <a:latin typeface="Arial" pitchFamily="34" charset="0"/>
                <a:cs typeface="Arial" pitchFamily="34" charset="0"/>
              </a:rPr>
              <a:t>i.H.v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. 50 Euro, was ihm auch bewusst ist.</a:t>
            </a:r>
          </a:p>
          <a:p>
            <a:pPr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Hinterzogene Steuern bis 1.000 €</a:t>
            </a:r>
          </a:p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i.d.R. Einstellung (gegen Auflage) gem. §§ 153, 153a StPO, 399 AO 	</a:t>
            </a:r>
          </a:p>
          <a:p>
            <a:pPr algn="ctr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90294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8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Steuerhinterziehung außerhalb des Dienstes</a:t>
            </a: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F0FD13F4-B86F-4918-ADE9-EF402E37F8C7}"/>
              </a:ext>
            </a:extLst>
          </p:cNvPr>
          <p:cNvSpPr/>
          <p:nvPr/>
        </p:nvSpPr>
        <p:spPr>
          <a:xfrm>
            <a:off x="419930" y="1260374"/>
            <a:ext cx="8164200" cy="29700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Beamtin B gibt in den Einkommensteuerklärungen für die Jahre 2006, 2007 und 2009 Aufwendungen für doppelte Haushaltsführung (§ 9 Abs. 1 S. 3 Nr. 5 EStG) an, obwohl keine doppelte Haushaltsführung vorlag. Sie hinterzieht Steuern </a:t>
            </a:r>
            <a:r>
              <a:rPr lang="de-DE" b="1" dirty="0" err="1">
                <a:latin typeface="Arial" pitchFamily="34" charset="0"/>
                <a:cs typeface="Arial" pitchFamily="34" charset="0"/>
              </a:rPr>
              <a:t>i.H.v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. 13.000 Euro.</a:t>
            </a:r>
          </a:p>
          <a:p>
            <a:pPr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Urteil des Amtsgerichts: Geldstrafe von 90 Tagessätzen zu jeweils 280 €</a:t>
            </a:r>
          </a:p>
          <a:p>
            <a:pPr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Vgl. BVerwG, Urt. v. 07.03.2019, 2 WD 11/18</a:t>
            </a:r>
          </a:p>
          <a:p>
            <a:pPr algn="ctr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46862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0FD7F8-0BE4-4D1A-B2CD-4D3A53040961}" type="slidenum">
              <a:rPr lang="de-DE" smtClean="0"/>
              <a:pPr/>
              <a:t>9</a:t>
            </a:fld>
            <a:endParaRPr lang="de-DE"/>
          </a:p>
        </p:txBody>
      </p:sp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42898" y="136525"/>
            <a:ext cx="8229600" cy="1143000"/>
          </a:xfrm>
          <a:noFill/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r>
              <a:rPr lang="de-DE" sz="2000" b="1" dirty="0">
                <a:latin typeface="Arial" pitchFamily="34" charset="0"/>
                <a:cs typeface="Arial" pitchFamily="34" charset="0"/>
              </a:rPr>
              <a:t>Steuerhinterziehung außerhalb des Dienstes</a:t>
            </a:r>
          </a:p>
        </p:txBody>
      </p:sp>
      <p:sp>
        <p:nvSpPr>
          <p:cNvPr id="8" name="Rechteck 7">
            <a:extLst>
              <a:ext uri="{FF2B5EF4-FFF2-40B4-BE49-F238E27FC236}">
                <a16:creationId xmlns:a16="http://schemas.microsoft.com/office/drawing/2014/main" id="{04AFA4CE-D7A4-405A-9C5E-CC01F5C2A1B9}"/>
              </a:ext>
            </a:extLst>
          </p:cNvPr>
          <p:cNvSpPr/>
          <p:nvPr/>
        </p:nvSpPr>
        <p:spPr>
          <a:xfrm>
            <a:off x="419930" y="1253968"/>
            <a:ext cx="8164200" cy="28469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Steuerhinterziehung in Millionenhöhe: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Mehrjährige Freiheitsstrafe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LG München II, Urt. v. 13. März 2014, W 5 KLs 68 </a:t>
            </a:r>
            <a:r>
              <a:rPr lang="de-DE" b="1" dirty="0" err="1">
                <a:latin typeface="Arial" pitchFamily="34" charset="0"/>
                <a:cs typeface="Arial" pitchFamily="34" charset="0"/>
              </a:rPr>
              <a:t>Js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 3284/13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  <a:p>
            <a:pPr algn="just">
              <a:spcAft>
                <a:spcPts val="600"/>
              </a:spcAft>
            </a:pPr>
            <a:r>
              <a:rPr lang="de-DE" b="1" dirty="0">
                <a:latin typeface="Arial" pitchFamily="34" charset="0"/>
                <a:cs typeface="Arial" pitchFamily="34" charset="0"/>
              </a:rPr>
              <a:t>BGH, Beschl. v. 13.06.2023, 1 </a:t>
            </a:r>
            <a:r>
              <a:rPr lang="de-DE" b="1" dirty="0" err="1">
                <a:latin typeface="Arial" pitchFamily="34" charset="0"/>
                <a:cs typeface="Arial" pitchFamily="34" charset="0"/>
              </a:rPr>
              <a:t>StR</a:t>
            </a:r>
            <a:r>
              <a:rPr lang="de-DE" b="1" dirty="0">
                <a:latin typeface="Arial" pitchFamily="34" charset="0"/>
                <a:cs typeface="Arial" pitchFamily="34" charset="0"/>
              </a:rPr>
              <a:t> 53/23</a:t>
            </a:r>
          </a:p>
          <a:p>
            <a:pPr algn="just">
              <a:spcAft>
                <a:spcPts val="600"/>
              </a:spcAft>
            </a:pPr>
            <a:endParaRPr lang="de-DE" b="1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436174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1080</Words>
  <Application>Microsoft Office PowerPoint</Application>
  <PresentationFormat>Bildschirmpräsentation (4:3)</PresentationFormat>
  <Paragraphs>184</Paragraphs>
  <Slides>19</Slides>
  <Notes>19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19</vt:i4>
      </vt:variant>
    </vt:vector>
  </HeadingPairs>
  <TitlesOfParts>
    <vt:vector size="22" baseType="lpstr">
      <vt:lpstr>Arial</vt:lpstr>
      <vt:lpstr>Calibri</vt:lpstr>
      <vt:lpstr>Larissa-Design</vt:lpstr>
      <vt:lpstr>Steuerliches Fehlverhalten und Auswirkungen auf das Beamtenverhältnis  Regierungsdirektor Dr. Siebo Adena </vt:lpstr>
      <vt:lpstr>PowerPoint-Präsentation</vt:lpstr>
      <vt:lpstr>Steuerliches Fehlverhalten</vt:lpstr>
      <vt:lpstr>Steuerhinterziehung</vt:lpstr>
      <vt:lpstr>Steuerhinterziehung</vt:lpstr>
      <vt:lpstr>Steuerhinterziehung</vt:lpstr>
      <vt:lpstr>Steuerhinterziehung außerhalb des Dienstes</vt:lpstr>
      <vt:lpstr>Steuerhinterziehung außerhalb des Dienstes</vt:lpstr>
      <vt:lpstr>Steuerhinterziehung außerhalb des Dienstes</vt:lpstr>
      <vt:lpstr>Steuerhinterziehung innerhalb des Dienstes</vt:lpstr>
      <vt:lpstr>Steuerhinterziehung innerhalb des Dienstes</vt:lpstr>
      <vt:lpstr>Mitteilungspflichten</vt:lpstr>
      <vt:lpstr>Auswirkungen auf das Beamtenverhältnis</vt:lpstr>
      <vt:lpstr>Auswirkungen auf das Beamtenverhältnis</vt:lpstr>
      <vt:lpstr>Auswirkungen auf das Beamtenverhältnis</vt:lpstr>
      <vt:lpstr>Auswirkungen auf das Beamtenverhältnis</vt:lpstr>
      <vt:lpstr>Auswirkungen auf das Beamtenverhältnis</vt:lpstr>
      <vt:lpstr>Auswirkungen auf das Beamtenverhältnis</vt:lpstr>
      <vt:lpstr>Auswirkungen auf das Beamtenverhältnis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Staatsrecht III</dc:title>
  <dc:creator>Admin</dc:creator>
  <cp:lastModifiedBy>Siebo Adena</cp:lastModifiedBy>
  <cp:revision>800</cp:revision>
  <cp:lastPrinted>2024-04-23T15:51:03Z</cp:lastPrinted>
  <dcterms:created xsi:type="dcterms:W3CDTF">2009-02-26T20:16:54Z</dcterms:created>
  <dcterms:modified xsi:type="dcterms:W3CDTF">2024-04-29T09:10:30Z</dcterms:modified>
</cp:coreProperties>
</file>

<file path=docProps/thumbnail.jpeg>
</file>